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4" r:id="rId2"/>
    <p:sldId id="371" r:id="rId3"/>
    <p:sldId id="372" r:id="rId4"/>
    <p:sldId id="261" r:id="rId5"/>
    <p:sldId id="373" r:id="rId6"/>
    <p:sldId id="262" r:id="rId7"/>
    <p:sldId id="263" r:id="rId8"/>
    <p:sldId id="374" r:id="rId9"/>
    <p:sldId id="375" r:id="rId10"/>
    <p:sldId id="393" r:id="rId11"/>
    <p:sldId id="298" r:id="rId12"/>
    <p:sldId id="267" r:id="rId13"/>
    <p:sldId id="384" r:id="rId14"/>
    <p:sldId id="383" r:id="rId15"/>
    <p:sldId id="376" r:id="rId16"/>
    <p:sldId id="377" r:id="rId17"/>
    <p:sldId id="385" r:id="rId18"/>
    <p:sldId id="386" r:id="rId19"/>
    <p:sldId id="379" r:id="rId20"/>
    <p:sldId id="380" r:id="rId21"/>
    <p:sldId id="381" r:id="rId22"/>
    <p:sldId id="387" r:id="rId23"/>
    <p:sldId id="392" r:id="rId24"/>
    <p:sldId id="390" r:id="rId25"/>
    <p:sldId id="391" r:id="rId26"/>
    <p:sldId id="388" r:id="rId27"/>
    <p:sldId id="3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40FF"/>
    <a:srgbClr val="AC27AA"/>
    <a:srgbClr val="424100"/>
    <a:srgbClr val="407700"/>
    <a:srgbClr val="797700"/>
    <a:srgbClr val="7A4300"/>
    <a:srgbClr val="797842"/>
    <a:srgbClr val="FF80A9"/>
    <a:srgbClr val="7B2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6" autoAdjust="0"/>
    <p:restoredTop sz="94296" autoAdjust="0"/>
  </p:normalViewPr>
  <p:slideViewPr>
    <p:cSldViewPr>
      <p:cViewPr varScale="1">
        <p:scale>
          <a:sx n="116" d="100"/>
          <a:sy n="116" d="100"/>
        </p:scale>
        <p:origin x="14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2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57752-B93D-436A-A346-38CAF9F61B8E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12CF8-73AF-4BFF-8068-F25AEB36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722B8-D365-4FA0-9DFA-241D9C39D91A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75C9-88EB-4291-92F1-C349C5FD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00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42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2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5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2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1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types of </a:t>
            </a:r>
            <a:r>
              <a:rPr lang="en-US" dirty="0" err="1"/>
              <a:t>coverages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3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3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8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0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66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4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1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6B9E5A-D7CA-FF45-83DC-1E0AA75E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4"/>
            <a:ext cx="9144000" cy="5550946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90575" y="5727700"/>
            <a:ext cx="46840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800" dirty="0">
                <a:solidFill>
                  <a:srgbClr val="FF80A9"/>
                </a:solidFill>
              </a:rPr>
              <a:t>White-Box Testing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117600" y="-152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3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DEC3-FDBE-3D4A-8D51-8878E07C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DB5F-C34C-364F-BC6B-4AB26085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CFGs apply to individual functions</a:t>
            </a:r>
          </a:p>
          <a:p>
            <a:r>
              <a:rPr lang="en-US" dirty="0"/>
              <a:t>How to handle function calls properly?</a:t>
            </a:r>
          </a:p>
          <a:p>
            <a:pPr lvl="1"/>
            <a:r>
              <a:rPr lang="en-US" dirty="0"/>
              <a:t>We will treat them as non-branching statements</a:t>
            </a:r>
          </a:p>
          <a:p>
            <a:pPr lvl="1"/>
            <a:r>
              <a:rPr lang="en-US" dirty="0"/>
              <a:t>In reality, this isn’t true</a:t>
            </a:r>
          </a:p>
          <a:p>
            <a:pPr lvl="1"/>
            <a:r>
              <a:rPr lang="en-US" dirty="0"/>
              <a:t>Thus, we may miss paths through the entire program</a:t>
            </a:r>
          </a:p>
          <a:p>
            <a:r>
              <a:rPr lang="en-US" dirty="0"/>
              <a:t>ICFG: </a:t>
            </a:r>
            <a:r>
              <a:rPr lang="en-US" dirty="0" err="1"/>
              <a:t>Interprocedural</a:t>
            </a:r>
            <a:r>
              <a:rPr lang="en-US" dirty="0"/>
              <a:t> Control Flow Graph</a:t>
            </a:r>
          </a:p>
        </p:txBody>
      </p:sp>
    </p:spTree>
    <p:extLst>
      <p:ext uri="{BB962C8B-B14F-4D97-AF65-F5344CB8AC3E}">
        <p14:creationId xmlns:p14="http://schemas.microsoft.com/office/powerpoint/2010/main" val="25284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Code Coverage Levels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4191000" cy="914400"/>
          </a:xfrm>
          <a:prstGeom prst="rect">
            <a:avLst/>
          </a:prstGeom>
          <a:solidFill>
            <a:srgbClr val="AC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  <a:solidFill>
                <a:srgbClr val="CC0099"/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Statement coverage</a:t>
            </a:r>
          </a:p>
          <a:p>
            <a:endParaRPr lang="en-US" dirty="0"/>
          </a:p>
          <a:p>
            <a:r>
              <a:rPr lang="en-US" dirty="0"/>
              <a:t>Branch coverage</a:t>
            </a:r>
          </a:p>
          <a:p>
            <a:endParaRPr lang="en-US" dirty="0"/>
          </a:p>
          <a:p>
            <a:r>
              <a:rPr lang="en-US" dirty="0"/>
              <a:t>Path coverage</a:t>
            </a:r>
          </a:p>
        </p:txBody>
      </p:sp>
    </p:spTree>
    <p:extLst>
      <p:ext uri="{BB962C8B-B14F-4D97-AF65-F5344CB8AC3E}">
        <p14:creationId xmlns:p14="http://schemas.microsoft.com/office/powerpoint/2010/main" val="40453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Statement Coverage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Set of test cases such that…</a:t>
            </a:r>
            <a:br>
              <a:rPr lang="en-US" dirty="0">
                <a:latin typeface="Calibri" charset="0"/>
              </a:rPr>
            </a:b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Each program statement (line or basic block) is executed at least once</a:t>
            </a:r>
          </a:p>
          <a:p>
            <a:pPr marL="0" indent="0" eaLnBrk="1" hangingPunct="1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2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Courier New"/>
                <a:cs typeface="Courier New"/>
              </a:rPr>
              <a:t>def</a:t>
            </a:r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statement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03902"/>
              </p:ext>
            </p:extLst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false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1" name="Oval 20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4" name="Oval 33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stCxn id="20" idx="2"/>
          </p:cNvCxnSpPr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statement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03902"/>
              </p:ext>
            </p:extLst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33900" y="2160657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40FF"/>
                </a:solidFill>
              </a:rPr>
              <a:t>✓</a:t>
            </a:r>
            <a:endParaRPr lang="en-US" sz="6000" b="1" dirty="0">
              <a:solidFill>
                <a:srgbClr val="FF40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62600" y="3606224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  <a:endParaRPr lang="en-US" sz="4800" b="1" dirty="0">
              <a:solidFill>
                <a:srgbClr val="FF40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0" y="4800600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  <a:endParaRPr lang="en-US" sz="4800" b="1" dirty="0">
              <a:solidFill>
                <a:srgbClr val="FF4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1000" y="52578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1	      1	           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1" name="Oval 20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4" name="Oval 33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stCxn id="20" idx="2"/>
          </p:cNvCxnSpPr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Code Coverage Levels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819400"/>
            <a:ext cx="4267200" cy="914400"/>
          </a:xfrm>
          <a:prstGeom prst="rect">
            <a:avLst/>
          </a:prstGeom>
          <a:solidFill>
            <a:srgbClr val="AC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  <a:solidFill>
                <a:srgbClr val="CC0099"/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Statement coverage</a:t>
            </a:r>
          </a:p>
          <a:p>
            <a:endParaRPr lang="en-US" dirty="0"/>
          </a:p>
          <a:p>
            <a:r>
              <a:rPr lang="en-US" dirty="0"/>
              <a:t>Branch coverage</a:t>
            </a:r>
          </a:p>
          <a:p>
            <a:endParaRPr lang="en-US" dirty="0"/>
          </a:p>
          <a:p>
            <a:r>
              <a:rPr lang="en-US" dirty="0"/>
              <a:t>Path coverage</a:t>
            </a:r>
          </a:p>
        </p:txBody>
      </p:sp>
    </p:spTree>
    <p:extLst>
      <p:ext uri="{BB962C8B-B14F-4D97-AF65-F5344CB8AC3E}">
        <p14:creationId xmlns:p14="http://schemas.microsoft.com/office/powerpoint/2010/main" val="171989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Branch Coverage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Set of test cases such that…</a:t>
            </a:r>
            <a:br>
              <a:rPr lang="en-US">
                <a:latin typeface="Calibri" charset="0"/>
              </a:rPr>
            </a:b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Each boolean expression (in control structures) evaluates to true at least once and to false at least once</a:t>
            </a:r>
          </a:p>
        </p:txBody>
      </p:sp>
    </p:spTree>
    <p:extLst>
      <p:ext uri="{BB962C8B-B14F-4D97-AF65-F5344CB8AC3E}">
        <p14:creationId xmlns:p14="http://schemas.microsoft.com/office/powerpoint/2010/main" val="124741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dirty="0">
                <a:solidFill>
                  <a:sysClr val="window" lastClr="FFFFFF"/>
                </a:solidFill>
              </a:rPr>
              <a:t>branch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15889"/>
              </p:ext>
            </p:extLst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9" name="Oval 28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5" name="Oval 34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82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dirty="0">
                <a:solidFill>
                  <a:sysClr val="window" lastClr="FFFFFF"/>
                </a:solidFill>
              </a:rPr>
              <a:t>branch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15889"/>
              </p:ext>
            </p:extLst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715000" y="2971800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  <a:endParaRPr lang="en-US" sz="4800" b="1" dirty="0">
              <a:solidFill>
                <a:srgbClr val="FF40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20000" y="3886200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  <a:endParaRPr lang="en-US" sz="4800" b="1" dirty="0">
              <a:solidFill>
                <a:srgbClr val="FF4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000" y="52578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1	      1	           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1000" y="57150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0	      0	            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9" name="Oval 28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5" name="Oval 34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4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Code Coverage Levels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810000"/>
            <a:ext cx="3429000" cy="914400"/>
          </a:xfrm>
          <a:prstGeom prst="rect">
            <a:avLst/>
          </a:prstGeom>
          <a:solidFill>
            <a:srgbClr val="AC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  <a:solidFill>
                <a:srgbClr val="CC0099"/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Statement coverage</a:t>
            </a:r>
          </a:p>
          <a:p>
            <a:endParaRPr lang="en-US" dirty="0"/>
          </a:p>
          <a:p>
            <a:r>
              <a:rPr lang="en-US" dirty="0"/>
              <a:t>Branch coverage</a:t>
            </a:r>
          </a:p>
          <a:p>
            <a:endParaRPr lang="en-US" dirty="0"/>
          </a:p>
          <a:p>
            <a:r>
              <a:rPr lang="en-US" dirty="0"/>
              <a:t>Path coverage</a:t>
            </a:r>
          </a:p>
        </p:txBody>
      </p:sp>
    </p:spTree>
    <p:extLst>
      <p:ext uri="{BB962C8B-B14F-4D97-AF65-F5344CB8AC3E}">
        <p14:creationId xmlns:p14="http://schemas.microsoft.com/office/powerpoint/2010/main" val="59341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3733800" cy="533400"/>
          </a:xfrm>
          <a:prstGeom prst="rect">
            <a:avLst/>
          </a:prstGeom>
          <a:solidFill>
            <a:srgbClr val="AC2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FDFF"/>
                </a:solidFill>
              </a:rPr>
              <a:t>Recall:</a:t>
            </a:r>
            <a:r>
              <a:rPr lang="en-US" dirty="0"/>
              <a:t> Common ways to choose test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testing</a:t>
            </a:r>
          </a:p>
          <a:p>
            <a:r>
              <a:rPr lang="en-US" dirty="0"/>
              <a:t>White-box testing</a:t>
            </a:r>
          </a:p>
          <a:p>
            <a:r>
              <a:rPr lang="en-US" dirty="0"/>
              <a:t>Regression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Path Coverage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Set of test cases such that…</a:t>
            </a:r>
            <a:br>
              <a:rPr lang="en-US">
                <a:latin typeface="Calibri" charset="0"/>
              </a:rPr>
            </a:b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Each possible path through a program’s control flow graph is taken at least once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0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noProof="0" dirty="0">
                <a:solidFill>
                  <a:sysClr val="window" lastClr="FFFFFF"/>
                </a:solidFill>
              </a:rPr>
              <a:t>path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z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48400" y="31812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(a)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2895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53400" y="36576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(c)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48400" y="42480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(b)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4959"/>
              </p:ext>
            </p:extLst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37" name="Oval 36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40" name="Oval 39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18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noProof="0" dirty="0">
                <a:solidFill>
                  <a:sysClr val="window" lastClr="FFFFFF"/>
                </a:solidFill>
              </a:rPr>
              <a:t>path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z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48400" y="31812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(a)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29200" y="5791200"/>
            <a:ext cx="76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40FF"/>
                </a:solidFill>
              </a:rPr>
              <a:t>✓</a:t>
            </a:r>
            <a:endParaRPr lang="en-US" sz="4000" b="1" dirty="0">
              <a:solidFill>
                <a:srgbClr val="FF4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2895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53400" y="36576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(c)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48400" y="42480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(b)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7800" y="5537537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cs typeface="Arial"/>
              </a:rPr>
              <a:t>   Paths: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FF40FF"/>
                </a:solidFill>
                <a:latin typeface="Arial"/>
                <a:cs typeface="Arial"/>
              </a:rPr>
              <a:t>a, b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FF40FF"/>
                </a:solidFill>
                <a:latin typeface="Arial"/>
                <a:cs typeface="Arial"/>
              </a:rPr>
              <a:t>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29200" y="6167735"/>
            <a:ext cx="76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40FF"/>
                </a:solidFill>
              </a:rPr>
              <a:t>✓</a:t>
            </a:r>
            <a:endParaRPr lang="en-US" sz="4000" b="1" dirty="0">
              <a:solidFill>
                <a:srgbClr val="FF40FF"/>
              </a:solidFill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4959"/>
              </p:ext>
            </p:extLst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81000" y="52578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1	      1	           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000" y="57150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0	      0	            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37" name="Oval 36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40" name="Oval 39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33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Relationships between coverages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Statement coverage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Branch coverage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Path coverage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#1 equal to #2? #2 equal to #3? #1 equal to #3?</a:t>
            </a:r>
          </a:p>
          <a:p>
            <a:endParaRPr lang="en-US" dirty="0"/>
          </a:p>
          <a:p>
            <a:r>
              <a:rPr lang="en-US" dirty="0"/>
              <a:t>#3 implies #1 and #2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Support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6103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FDFF"/>
                </a:solidFill>
              </a:rPr>
              <a:t>SimpleCov</a:t>
            </a:r>
            <a:endParaRPr lang="en-US" sz="2800" dirty="0">
              <a:solidFill>
                <a:srgbClr val="00FD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0509" b="32879"/>
          <a:stretch/>
        </p:blipFill>
        <p:spPr>
          <a:xfrm>
            <a:off x="0" y="2133600"/>
            <a:ext cx="904079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Support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6103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FDFF"/>
                </a:solidFill>
              </a:rPr>
              <a:t>SimpleCov</a:t>
            </a:r>
            <a:endParaRPr lang="en-US" sz="2800" dirty="0">
              <a:solidFill>
                <a:srgbClr val="00FD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500" b="36998"/>
          <a:stretch/>
        </p:blipFill>
        <p:spPr>
          <a:xfrm>
            <a:off x="0" y="2133599"/>
            <a:ext cx="91440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3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28"/>
            <a:ext cx="8229600" cy="748972"/>
          </a:xfrm>
        </p:spPr>
        <p:txBody>
          <a:bodyPr/>
          <a:lstStyle/>
          <a:p>
            <a:r>
              <a:rPr lang="en-US" dirty="0"/>
              <a:t>Coverage Support Tools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5220"/>
            <a:ext cx="7318689" cy="5575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762000"/>
            <a:ext cx="236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FDFF"/>
                </a:solidFill>
              </a:rPr>
              <a:t>Visual Studio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6475015" y="4810227"/>
            <a:ext cx="3818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msdn.microsoft.com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-us/library/dd537628.aspx</a:t>
            </a:r>
          </a:p>
        </p:txBody>
      </p:sp>
    </p:spTree>
    <p:extLst>
      <p:ext uri="{BB962C8B-B14F-4D97-AF65-F5344CB8AC3E}">
        <p14:creationId xmlns:p14="http://schemas.microsoft.com/office/powerpoint/2010/main" val="75298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1143000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/>
          </a:bodyPr>
          <a:lstStyle/>
          <a:p>
            <a:r>
              <a:rPr lang="en-US" dirty="0"/>
              <a:t>White-box testing</a:t>
            </a:r>
          </a:p>
          <a:p>
            <a:endParaRPr lang="en-US" dirty="0"/>
          </a:p>
          <a:p>
            <a:r>
              <a:rPr lang="en-US" dirty="0"/>
              <a:t>Control Flow Graph (CFG)</a:t>
            </a:r>
          </a:p>
          <a:p>
            <a:pPr lvl="1"/>
            <a:endParaRPr lang="en-US" dirty="0"/>
          </a:p>
          <a:p>
            <a:r>
              <a:rPr lang="en-US" dirty="0"/>
              <a:t>Code Coverage</a:t>
            </a:r>
          </a:p>
          <a:p>
            <a:pPr lvl="1"/>
            <a:r>
              <a:rPr lang="en-US" dirty="0"/>
              <a:t>Statement</a:t>
            </a:r>
          </a:p>
          <a:p>
            <a:pPr lvl="1"/>
            <a:r>
              <a:rPr lang="en-US" dirty="0"/>
              <a:t>Branch</a:t>
            </a:r>
          </a:p>
          <a:p>
            <a:pPr lvl="1"/>
            <a:r>
              <a:rPr lang="en-US" dirty="0"/>
              <a:t>Path</a:t>
            </a:r>
          </a:p>
        </p:txBody>
      </p:sp>
      <p:pic>
        <p:nvPicPr>
          <p:cNvPr id="4" name="Picture 3" descr="97350027_54929bef76_z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/>
          <a:stretch/>
        </p:blipFill>
        <p:spPr>
          <a:xfrm>
            <a:off x="4267200" y="1360153"/>
            <a:ext cx="4384649" cy="26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White-Box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u="sng" dirty="0"/>
              <a:t>internal logic</a:t>
            </a:r>
            <a:r>
              <a:rPr lang="en-US" dirty="0"/>
              <a:t> to choose tests</a:t>
            </a:r>
          </a:p>
          <a:p>
            <a:pPr lvl="2"/>
            <a:endParaRPr lang="en-US" dirty="0"/>
          </a:p>
          <a:p>
            <a:r>
              <a:rPr lang="en-US" dirty="0"/>
              <a:t>Different levels of </a:t>
            </a:r>
            <a:r>
              <a:rPr lang="en-US" u="sng" dirty="0"/>
              <a:t>code coverage</a:t>
            </a:r>
          </a:p>
          <a:p>
            <a:pPr lvl="1"/>
            <a:r>
              <a:rPr lang="en-US" dirty="0"/>
              <a:t>Example: Cover all statements</a:t>
            </a:r>
          </a:p>
          <a:p>
            <a:pPr lvl="2"/>
            <a:endParaRPr lang="en-US" dirty="0"/>
          </a:p>
          <a:p>
            <a:r>
              <a:rPr lang="en-US" dirty="0"/>
              <a:t>Aka glass box testing, clear box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US" dirty="0"/>
              <a:t>Degree to which source code of a program is tested by a test suite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Statement coverage</a:t>
            </a:r>
          </a:p>
          <a:p>
            <a:pPr lvl="1"/>
            <a:r>
              <a:rPr lang="en-US" dirty="0"/>
              <a:t>Branch coverage</a:t>
            </a:r>
          </a:p>
          <a:p>
            <a:pPr lvl="1"/>
            <a:r>
              <a:rPr lang="en-US" dirty="0"/>
              <a:t>Path coverage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0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293376" y="5314950"/>
            <a:ext cx="45572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rgbClr val="FF40FF"/>
                </a:solidFill>
              </a:rPr>
              <a:t>To compute these, you need</a:t>
            </a:r>
            <a:r>
              <a:rPr lang="is-IS" sz="2800" dirty="0">
                <a:solidFill>
                  <a:srgbClr val="FF40FF"/>
                </a:solidFill>
              </a:rPr>
              <a:t>…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2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Graph (CFG)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09208"/>
            <a:ext cx="2108269" cy="19197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def Create(name)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user = 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GetUser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(name)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if !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user.valid</a:t>
            </a:r>
            <a:endParaRPr lang="en-US" sz="1000" b="1" dirty="0">
              <a:solidFill>
                <a:schemeClr val="bg1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CreateUser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(name)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else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DisplayUserWarning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end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end</a:t>
            </a:r>
            <a:endParaRPr lang="en-US" sz="1000" b="1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029123"/>
            <a:ext cx="2778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Given some code: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9600" y="1828800"/>
            <a:ext cx="4495800" cy="95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Represents possible control paths through code: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AB25F0-85AE-5646-B38F-43CE6E7180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537" y="2787463"/>
            <a:ext cx="3293863" cy="22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00199"/>
          </a:xfrm>
        </p:spPr>
        <p:txBody>
          <a:bodyPr/>
          <a:lstStyle/>
          <a:p>
            <a:r>
              <a:rPr lang="en-US" dirty="0"/>
              <a:t>Step 1: Identify </a:t>
            </a:r>
            <a:r>
              <a:rPr lang="en-US" i="1" dirty="0">
                <a:solidFill>
                  <a:srgbClr val="00FDFF"/>
                </a:solidFill>
              </a:rPr>
              <a:t>basic blocks</a:t>
            </a:r>
          </a:p>
          <a:p>
            <a:pPr lvl="1"/>
            <a:r>
              <a:rPr lang="en-US" dirty="0"/>
              <a:t>Straight-line pieces of code without any </a:t>
            </a:r>
            <a:r>
              <a:rPr lang="en-US" i="1" dirty="0">
                <a:solidFill>
                  <a:srgbClr val="00FDFF"/>
                </a:solidFill>
              </a:rPr>
              <a:t>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066395"/>
            <a:ext cx="675005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def Create(name)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user =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GetUser</a:t>
            </a: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(name)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if !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user.valid</a:t>
            </a:r>
            <a:endParaRPr lang="en-US" sz="2000" b="1" dirty="0">
              <a:solidFill>
                <a:schemeClr val="bg1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CreateUser</a:t>
            </a: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(name)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else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DisplayUserWarning</a:t>
            </a: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end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end</a:t>
            </a:r>
            <a:endParaRPr lang="en-US" sz="20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spcBef>
                <a:spcPts val="0"/>
              </a:spcBef>
              <a:defRPr/>
            </a:pPr>
            <a:endParaRPr lang="en-US" sz="2000" b="1" dirty="0">
              <a:solidFill>
                <a:schemeClr val="bg1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Bef>
                <a:spcPts val="0"/>
              </a:spcBef>
              <a:defRPr/>
            </a:pPr>
            <a:endParaRPr lang="en-US" sz="2000" b="1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33600" y="3657600"/>
            <a:ext cx="3200400" cy="838200"/>
          </a:xfrm>
          <a:prstGeom prst="rect">
            <a:avLst/>
          </a:prstGeom>
          <a:noFill/>
          <a:ln w="38100" cmpd="sng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3600" y="4495800"/>
            <a:ext cx="2895600" cy="533400"/>
          </a:xfrm>
          <a:prstGeom prst="rect">
            <a:avLst/>
          </a:prstGeom>
          <a:noFill/>
          <a:ln w="38100" cmpd="sng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3600" y="5029200"/>
            <a:ext cx="3505200" cy="1295400"/>
          </a:xfrm>
          <a:prstGeom prst="rect">
            <a:avLst/>
          </a:prstGeom>
          <a:noFill/>
          <a:ln w="38100" cmpd="sng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6668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51340"/>
          </a:xfrm>
        </p:spPr>
        <p:txBody>
          <a:bodyPr/>
          <a:lstStyle/>
          <a:p>
            <a:r>
              <a:rPr lang="en-US" dirty="0"/>
              <a:t>Step 2: Model the jumps (control branches) as directed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7771" y="2819621"/>
            <a:ext cx="480060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user =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GetUser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(name)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if !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user.valid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ea typeface="ＭＳ Ｐゴシック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1" y="4171889"/>
            <a:ext cx="3788229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CreateUser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(name)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7771" y="5159513"/>
            <a:ext cx="3559629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DisplayUserWarning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461" y="3179913"/>
            <a:ext cx="4704539" cy="2487431"/>
            <a:chOff x="1010461" y="3179913"/>
            <a:chExt cx="4704539" cy="2487431"/>
          </a:xfrm>
        </p:grpSpPr>
        <p:cxnSp>
          <p:nvCxnSpPr>
            <p:cNvPr id="13" name="Straight Arrow Connector 12"/>
            <p:cNvCxnSpPr>
              <a:cxnSpLocks/>
              <a:stCxn id="4" idx="2"/>
            </p:cNvCxnSpPr>
            <p:nvPr/>
          </p:nvCxnSpPr>
          <p:spPr>
            <a:xfrm>
              <a:off x="4708071" y="3527507"/>
              <a:ext cx="0" cy="644382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cxnSpLocks/>
              <a:endCxn id="11" idx="1"/>
            </p:cNvCxnSpPr>
            <p:nvPr/>
          </p:nvCxnSpPr>
          <p:spPr>
            <a:xfrm rot="5400000">
              <a:off x="1067237" y="4420448"/>
              <a:ext cx="2487431" cy="6362"/>
            </a:xfrm>
            <a:prstGeom prst="curvedConnector4">
              <a:avLst>
                <a:gd name="adj1" fmla="val 39792"/>
                <a:gd name="adj2" fmla="val 3693210"/>
              </a:avLst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00600" y="36576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40FF"/>
                  </a:solidFill>
                  <a:latin typeface="Arial" charset="0"/>
                  <a:ea typeface="Arial" charset="0"/>
                  <a:cs typeface="Arial" charset="0"/>
                </a:rPr>
                <a:t>true</a:t>
              </a:r>
              <a:endParaRPr lang="en-US" sz="2000" b="1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0461" y="4571999"/>
              <a:ext cx="9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FF40FF"/>
                  </a:solidFill>
                  <a:latin typeface="Arial" charset="0"/>
                  <a:ea typeface="Arial" charset="0"/>
                  <a:cs typeface="Arial" charset="0"/>
                </a:rPr>
                <a:t>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467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6533"/>
            <a:ext cx="8229600" cy="778467"/>
          </a:xfrm>
        </p:spPr>
        <p:txBody>
          <a:bodyPr/>
          <a:lstStyle/>
          <a:p>
            <a:r>
              <a:rPr lang="en-US" dirty="0"/>
              <a:t>Step 3: Model entry and exit (return)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7771" y="2819621"/>
            <a:ext cx="480060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user =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GetUser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(name)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if !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user.valid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ea typeface="ＭＳ Ｐゴシック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1" y="4171889"/>
            <a:ext cx="3788229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CreateUser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(name)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7771" y="5159513"/>
            <a:ext cx="3559629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DisplayUserWarning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4708071" y="3527507"/>
            <a:ext cx="0" cy="64438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cxnSpLocks/>
            <a:endCxn id="11" idx="1"/>
          </p:cNvCxnSpPr>
          <p:nvPr/>
        </p:nvCxnSpPr>
        <p:spPr>
          <a:xfrm rot="5400000">
            <a:off x="1067236" y="4420449"/>
            <a:ext cx="2487432" cy="6361"/>
          </a:xfrm>
          <a:prstGeom prst="curvedConnector4">
            <a:avLst>
              <a:gd name="adj1" fmla="val 39792"/>
              <a:gd name="adj2" fmla="val 3693775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00600" y="36576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true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4984" y="4572000"/>
            <a:ext cx="9488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89342" y="2250174"/>
            <a:ext cx="609600" cy="569226"/>
            <a:chOff x="1689342" y="2250174"/>
            <a:chExt cx="609600" cy="569226"/>
          </a:xfrm>
        </p:grpSpPr>
        <p:sp>
          <p:nvSpPr>
            <p:cNvPr id="5" name="Oval 4"/>
            <p:cNvSpPr/>
            <p:nvPr/>
          </p:nvSpPr>
          <p:spPr>
            <a:xfrm>
              <a:off x="1689342" y="2250174"/>
              <a:ext cx="320040" cy="320040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858191" y="2410194"/>
              <a:ext cx="440751" cy="409206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573486" y="4571999"/>
            <a:ext cx="1662194" cy="1885910"/>
            <a:chOff x="5573486" y="4571999"/>
            <a:chExt cx="1662194" cy="1885910"/>
          </a:xfrm>
        </p:grpSpPr>
        <p:cxnSp>
          <p:nvCxnSpPr>
            <p:cNvPr id="16" name="Straight Arrow Connector 15"/>
            <p:cNvCxnSpPr>
              <a:cxnSpLocks/>
              <a:stCxn id="11" idx="3"/>
              <a:endCxn id="14" idx="2"/>
            </p:cNvCxnSpPr>
            <p:nvPr/>
          </p:nvCxnSpPr>
          <p:spPr>
            <a:xfrm>
              <a:off x="5867400" y="5667345"/>
              <a:ext cx="911080" cy="561964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6778480" y="6000709"/>
              <a:ext cx="457200" cy="457200"/>
              <a:chOff x="5715000" y="5117277"/>
              <a:chExt cx="457200" cy="4572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715000" y="5117277"/>
                <a:ext cx="457200" cy="457200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791989" y="5187428"/>
                <a:ext cx="303222" cy="303222"/>
              </a:xfrm>
              <a:prstGeom prst="ellipse">
                <a:avLst/>
              </a:prstGeom>
              <a:solidFill>
                <a:srgbClr val="FF40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>
              <a:endCxn id="14" idx="1"/>
            </p:cNvCxnSpPr>
            <p:nvPr/>
          </p:nvCxnSpPr>
          <p:spPr>
            <a:xfrm>
              <a:off x="5573486" y="4571999"/>
              <a:ext cx="1271949" cy="1495665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7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4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213"/>
            <a:ext cx="8229600" cy="934187"/>
          </a:xfrm>
        </p:spPr>
        <p:txBody>
          <a:bodyPr/>
          <a:lstStyle/>
          <a:p>
            <a:r>
              <a:rPr lang="en-US" dirty="0"/>
              <a:t>Now you have a CFG!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7771" y="2819621"/>
            <a:ext cx="480060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user =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GetUser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(name)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if !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user.valid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ea typeface="ＭＳ Ｐゴシック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1" y="4171889"/>
            <a:ext cx="3788229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CreateUser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(name)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7771" y="5159513"/>
            <a:ext cx="3559629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DisplayUserWarning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4708071" y="3527507"/>
            <a:ext cx="0" cy="64438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cxnSpLocks/>
            <a:endCxn id="11" idx="1"/>
          </p:cNvCxnSpPr>
          <p:nvPr/>
        </p:nvCxnSpPr>
        <p:spPr>
          <a:xfrm rot="5400000">
            <a:off x="1067234" y="4420451"/>
            <a:ext cx="2487432" cy="6357"/>
          </a:xfrm>
          <a:prstGeom prst="curvedConnector4">
            <a:avLst>
              <a:gd name="adj1" fmla="val 39792"/>
              <a:gd name="adj2" fmla="val 3696036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00600" y="36576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true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4984" y="4571999"/>
            <a:ext cx="9488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</a:p>
        </p:txBody>
      </p:sp>
      <p:sp>
        <p:nvSpPr>
          <p:cNvPr id="5" name="Oval 4"/>
          <p:cNvSpPr/>
          <p:nvPr/>
        </p:nvSpPr>
        <p:spPr>
          <a:xfrm>
            <a:off x="1689342" y="2250174"/>
            <a:ext cx="320040" cy="320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58191" y="2410194"/>
            <a:ext cx="440751" cy="409206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11" idx="3"/>
            <a:endCxn id="14" idx="2"/>
          </p:cNvCxnSpPr>
          <p:nvPr/>
        </p:nvCxnSpPr>
        <p:spPr>
          <a:xfrm>
            <a:off x="5867400" y="5667345"/>
            <a:ext cx="911080" cy="56196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778480" y="600070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14" name="Oval 13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>
            <a:endCxn id="14" idx="1"/>
          </p:cNvCxnSpPr>
          <p:nvPr/>
        </p:nvCxnSpPr>
        <p:spPr>
          <a:xfrm>
            <a:off x="5573486" y="4571999"/>
            <a:ext cx="1271949" cy="149566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992</Words>
  <Application>Microsoft Macintosh PowerPoint</Application>
  <PresentationFormat>On-screen Show (4:3)</PresentationFormat>
  <Paragraphs>313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Office Theme</vt:lpstr>
      <vt:lpstr>PowerPoint Presentation</vt:lpstr>
      <vt:lpstr>Recall: Common ways to choose test cases</vt:lpstr>
      <vt:lpstr>White-Box Testing</vt:lpstr>
      <vt:lpstr>Code Coverage</vt:lpstr>
      <vt:lpstr>Control Flow Graph (CFG)</vt:lpstr>
      <vt:lpstr>How to construct a CFG</vt:lpstr>
      <vt:lpstr>How to construct a CFG</vt:lpstr>
      <vt:lpstr>How to construct a CFG</vt:lpstr>
      <vt:lpstr>How to construct a CFG</vt:lpstr>
      <vt:lpstr>Caveat!</vt:lpstr>
      <vt:lpstr>Code Coverage Levels</vt:lpstr>
      <vt:lpstr>Statement Coverage</vt:lpstr>
      <vt:lpstr>PowerPoint Presentation</vt:lpstr>
      <vt:lpstr>PowerPoint Presentation</vt:lpstr>
      <vt:lpstr>Code Coverage Levels</vt:lpstr>
      <vt:lpstr>Branch Coverage</vt:lpstr>
      <vt:lpstr>PowerPoint Presentation</vt:lpstr>
      <vt:lpstr>PowerPoint Presentation</vt:lpstr>
      <vt:lpstr>Code Coverage Levels</vt:lpstr>
      <vt:lpstr>Path Coverage</vt:lpstr>
      <vt:lpstr>PowerPoint Presentation</vt:lpstr>
      <vt:lpstr>PowerPoint Presentation</vt:lpstr>
      <vt:lpstr>Relationships between coverages</vt:lpstr>
      <vt:lpstr>Coverage Support Tools</vt:lpstr>
      <vt:lpstr>Coverage Support Tools</vt:lpstr>
      <vt:lpstr>Coverage Support Tools</vt:lpstr>
      <vt:lpstr>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244</cp:revision>
  <dcterms:created xsi:type="dcterms:W3CDTF">2015-09-15T16:42:42Z</dcterms:created>
  <dcterms:modified xsi:type="dcterms:W3CDTF">2021-09-28T18:50:27Z</dcterms:modified>
  <cp:category/>
</cp:coreProperties>
</file>